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58" r:id="rId6"/>
    <p:sldId id="259" r:id="rId7"/>
    <p:sldId id="260" r:id="rId8"/>
    <p:sldId id="270" r:id="rId9"/>
    <p:sldId id="261" r:id="rId10"/>
    <p:sldId id="268" r:id="rId11"/>
    <p:sldId id="271" r:id="rId12"/>
    <p:sldId id="262" r:id="rId13"/>
    <p:sldId id="269" r:id="rId14"/>
    <p:sldId id="263" r:id="rId15"/>
    <p:sldId id="264"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Baseline</a:t>
            </a:r>
            <a:r>
              <a:rPr lang="en-US" baseline="0"/>
              <a:t> Essay s</a:t>
            </a:r>
            <a:r>
              <a:rPr lang="en-US"/>
              <a:t>tudent score distribution</a:t>
            </a:r>
          </a:p>
        </c:rich>
      </c:tx>
      <c:layout/>
      <c:overlay val="0"/>
    </c:title>
    <c:autoTitleDeleted val="0"/>
    <c:plotArea>
      <c:layout>
        <c:manualLayout>
          <c:layoutTarget val="inner"/>
          <c:xMode val="edge"/>
          <c:yMode val="edge"/>
          <c:x val="4.8170599125715863E-2"/>
          <c:y val="0.1862613612467581"/>
          <c:w val="0.6849203728216815"/>
          <c:h val="0.73440469792907936"/>
        </c:manualLayout>
      </c:layout>
      <c:barChart>
        <c:barDir val="col"/>
        <c:grouping val="clustered"/>
        <c:varyColors val="0"/>
        <c:ser>
          <c:idx val="0"/>
          <c:order val="0"/>
          <c:tx>
            <c:strRef>
              <c:f>Sheet1!$B$1</c:f>
              <c:strCache>
                <c:ptCount val="1"/>
                <c:pt idx="0">
                  <c:v>Number of students</c:v>
                </c:pt>
              </c:strCache>
            </c:strRef>
          </c:tx>
          <c:invertIfNegative val="0"/>
          <c:cat>
            <c:numRef>
              <c:f>Sheet1!$A$2:$A$10</c:f>
              <c:numCache>
                <c:formatCode>General</c:formatCode>
                <c:ptCount val="9"/>
                <c:pt idx="0">
                  <c:v>19</c:v>
                </c:pt>
                <c:pt idx="1">
                  <c:v>20</c:v>
                </c:pt>
                <c:pt idx="2">
                  <c:v>21</c:v>
                </c:pt>
                <c:pt idx="3">
                  <c:v>22</c:v>
                </c:pt>
                <c:pt idx="4">
                  <c:v>23</c:v>
                </c:pt>
                <c:pt idx="5">
                  <c:v>24</c:v>
                </c:pt>
                <c:pt idx="6">
                  <c:v>25</c:v>
                </c:pt>
                <c:pt idx="7">
                  <c:v>26</c:v>
                </c:pt>
                <c:pt idx="8">
                  <c:v>27</c:v>
                </c:pt>
              </c:numCache>
            </c:numRef>
          </c:cat>
          <c:val>
            <c:numRef>
              <c:f>Sheet1!$B$2:$B$10</c:f>
              <c:numCache>
                <c:formatCode>General</c:formatCode>
                <c:ptCount val="9"/>
                <c:pt idx="0">
                  <c:v>1</c:v>
                </c:pt>
                <c:pt idx="1">
                  <c:v>1</c:v>
                </c:pt>
                <c:pt idx="2">
                  <c:v>2</c:v>
                </c:pt>
                <c:pt idx="3">
                  <c:v>2</c:v>
                </c:pt>
                <c:pt idx="4">
                  <c:v>1</c:v>
                </c:pt>
                <c:pt idx="5">
                  <c:v>6</c:v>
                </c:pt>
                <c:pt idx="6">
                  <c:v>4</c:v>
                </c:pt>
                <c:pt idx="7">
                  <c:v>2</c:v>
                </c:pt>
                <c:pt idx="8">
                  <c:v>1</c:v>
                </c:pt>
              </c:numCache>
            </c:numRef>
          </c:val>
        </c:ser>
        <c:dLbls>
          <c:showLegendKey val="0"/>
          <c:showVal val="0"/>
          <c:showCatName val="0"/>
          <c:showSerName val="0"/>
          <c:showPercent val="0"/>
          <c:showBubbleSize val="0"/>
        </c:dLbls>
        <c:gapWidth val="150"/>
        <c:axId val="31053312"/>
        <c:axId val="31054848"/>
      </c:barChart>
      <c:catAx>
        <c:axId val="31053312"/>
        <c:scaling>
          <c:orientation val="minMax"/>
        </c:scaling>
        <c:delete val="0"/>
        <c:axPos val="b"/>
        <c:numFmt formatCode="General" sourceLinked="1"/>
        <c:majorTickMark val="out"/>
        <c:minorTickMark val="none"/>
        <c:tickLblPos val="nextTo"/>
        <c:crossAx val="31054848"/>
        <c:crosses val="autoZero"/>
        <c:auto val="1"/>
        <c:lblAlgn val="ctr"/>
        <c:lblOffset val="100"/>
        <c:noMultiLvlLbl val="0"/>
      </c:catAx>
      <c:valAx>
        <c:axId val="31054848"/>
        <c:scaling>
          <c:orientation val="minMax"/>
        </c:scaling>
        <c:delete val="0"/>
        <c:axPos val="l"/>
        <c:majorGridlines/>
        <c:numFmt formatCode="General" sourceLinked="1"/>
        <c:majorTickMark val="out"/>
        <c:minorTickMark val="none"/>
        <c:tickLblPos val="nextTo"/>
        <c:crossAx val="31053312"/>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8254228638086906E-2"/>
          <c:y val="4.0117505636998625E-2"/>
          <c:w val="0.78080945610965291"/>
          <c:h val="0.86936161435105164"/>
        </c:manualLayout>
      </c:layout>
      <c:barChart>
        <c:barDir val="col"/>
        <c:grouping val="clustered"/>
        <c:varyColors val="0"/>
        <c:ser>
          <c:idx val="0"/>
          <c:order val="0"/>
          <c:tx>
            <c:strRef>
              <c:f>Sheet1!$B$1</c:f>
              <c:strCache>
                <c:ptCount val="1"/>
                <c:pt idx="0">
                  <c:v>Baseline Essay</c:v>
                </c:pt>
              </c:strCache>
            </c:strRef>
          </c:tx>
          <c:invertIfNegative val="0"/>
          <c:cat>
            <c:numRef>
              <c:f>Sheet1!$A$2:$A$12</c:f>
              <c:numCache>
                <c:formatCode>General</c:formatCode>
                <c:ptCount val="11"/>
                <c:pt idx="0">
                  <c:v>19</c:v>
                </c:pt>
                <c:pt idx="1">
                  <c:v>20</c:v>
                </c:pt>
                <c:pt idx="2">
                  <c:v>21</c:v>
                </c:pt>
                <c:pt idx="3">
                  <c:v>22</c:v>
                </c:pt>
                <c:pt idx="4">
                  <c:v>23</c:v>
                </c:pt>
                <c:pt idx="5">
                  <c:v>24</c:v>
                </c:pt>
                <c:pt idx="6">
                  <c:v>25</c:v>
                </c:pt>
                <c:pt idx="7">
                  <c:v>26</c:v>
                </c:pt>
                <c:pt idx="8">
                  <c:v>27</c:v>
                </c:pt>
                <c:pt idx="9">
                  <c:v>28</c:v>
                </c:pt>
                <c:pt idx="10">
                  <c:v>29</c:v>
                </c:pt>
              </c:numCache>
            </c:numRef>
          </c:cat>
          <c:val>
            <c:numRef>
              <c:f>Sheet1!$B$2:$B$12</c:f>
              <c:numCache>
                <c:formatCode>General</c:formatCode>
                <c:ptCount val="11"/>
                <c:pt idx="0">
                  <c:v>1</c:v>
                </c:pt>
                <c:pt idx="1">
                  <c:v>1</c:v>
                </c:pt>
                <c:pt idx="2">
                  <c:v>2</c:v>
                </c:pt>
                <c:pt idx="3">
                  <c:v>2</c:v>
                </c:pt>
                <c:pt idx="4">
                  <c:v>1</c:v>
                </c:pt>
                <c:pt idx="5">
                  <c:v>6</c:v>
                </c:pt>
                <c:pt idx="6">
                  <c:v>4</c:v>
                </c:pt>
                <c:pt idx="7">
                  <c:v>2</c:v>
                </c:pt>
                <c:pt idx="8">
                  <c:v>1</c:v>
                </c:pt>
                <c:pt idx="9">
                  <c:v>0</c:v>
                </c:pt>
                <c:pt idx="10">
                  <c:v>0</c:v>
                </c:pt>
              </c:numCache>
            </c:numRef>
          </c:val>
        </c:ser>
        <c:ser>
          <c:idx val="1"/>
          <c:order val="1"/>
          <c:tx>
            <c:strRef>
              <c:f>Sheet1!$C$1</c:f>
              <c:strCache>
                <c:ptCount val="1"/>
                <c:pt idx="0">
                  <c:v>Mid-term Essay</c:v>
                </c:pt>
              </c:strCache>
            </c:strRef>
          </c:tx>
          <c:invertIfNegative val="0"/>
          <c:cat>
            <c:numRef>
              <c:f>Sheet1!$A$2:$A$12</c:f>
              <c:numCache>
                <c:formatCode>General</c:formatCode>
                <c:ptCount val="11"/>
                <c:pt idx="0">
                  <c:v>19</c:v>
                </c:pt>
                <c:pt idx="1">
                  <c:v>20</c:v>
                </c:pt>
                <c:pt idx="2">
                  <c:v>21</c:v>
                </c:pt>
                <c:pt idx="3">
                  <c:v>22</c:v>
                </c:pt>
                <c:pt idx="4">
                  <c:v>23</c:v>
                </c:pt>
                <c:pt idx="5">
                  <c:v>24</c:v>
                </c:pt>
                <c:pt idx="6">
                  <c:v>25</c:v>
                </c:pt>
                <c:pt idx="7">
                  <c:v>26</c:v>
                </c:pt>
                <c:pt idx="8">
                  <c:v>27</c:v>
                </c:pt>
                <c:pt idx="9">
                  <c:v>28</c:v>
                </c:pt>
                <c:pt idx="10">
                  <c:v>29</c:v>
                </c:pt>
              </c:numCache>
            </c:numRef>
          </c:cat>
          <c:val>
            <c:numRef>
              <c:f>Sheet1!$C$2:$C$12</c:f>
              <c:numCache>
                <c:formatCode>General</c:formatCode>
                <c:ptCount val="11"/>
                <c:pt idx="0">
                  <c:v>1</c:v>
                </c:pt>
                <c:pt idx="1">
                  <c:v>0</c:v>
                </c:pt>
                <c:pt idx="2">
                  <c:v>1</c:v>
                </c:pt>
                <c:pt idx="3">
                  <c:v>3</c:v>
                </c:pt>
                <c:pt idx="4">
                  <c:v>3</c:v>
                </c:pt>
                <c:pt idx="5">
                  <c:v>4</c:v>
                </c:pt>
                <c:pt idx="6">
                  <c:v>5</c:v>
                </c:pt>
                <c:pt idx="7">
                  <c:v>1</c:v>
                </c:pt>
                <c:pt idx="8">
                  <c:v>1</c:v>
                </c:pt>
                <c:pt idx="9">
                  <c:v>0</c:v>
                </c:pt>
                <c:pt idx="10">
                  <c:v>1</c:v>
                </c:pt>
              </c:numCache>
            </c:numRef>
          </c:val>
        </c:ser>
        <c:dLbls>
          <c:showLegendKey val="0"/>
          <c:showVal val="0"/>
          <c:showCatName val="0"/>
          <c:showSerName val="0"/>
          <c:showPercent val="0"/>
          <c:showBubbleSize val="0"/>
        </c:dLbls>
        <c:gapWidth val="150"/>
        <c:axId val="34648064"/>
        <c:axId val="34651136"/>
      </c:barChart>
      <c:catAx>
        <c:axId val="34648064"/>
        <c:scaling>
          <c:orientation val="minMax"/>
        </c:scaling>
        <c:delete val="0"/>
        <c:axPos val="b"/>
        <c:numFmt formatCode="General" sourceLinked="1"/>
        <c:majorTickMark val="out"/>
        <c:minorTickMark val="none"/>
        <c:tickLblPos val="nextTo"/>
        <c:crossAx val="34651136"/>
        <c:crosses val="autoZero"/>
        <c:auto val="1"/>
        <c:lblAlgn val="ctr"/>
        <c:lblOffset val="100"/>
        <c:noMultiLvlLbl val="0"/>
      </c:catAx>
      <c:valAx>
        <c:axId val="34651136"/>
        <c:scaling>
          <c:orientation val="minMax"/>
        </c:scaling>
        <c:delete val="0"/>
        <c:axPos val="l"/>
        <c:majorGridlines/>
        <c:numFmt formatCode="General" sourceLinked="1"/>
        <c:majorTickMark val="out"/>
        <c:minorTickMark val="none"/>
        <c:tickLblPos val="nextTo"/>
        <c:crossAx val="34648064"/>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056904345290171E-2"/>
          <c:y val="4.4057617797775277E-2"/>
          <c:w val="0.7723598352289297"/>
          <c:h val="0.85653105861767276"/>
        </c:manualLayout>
      </c:layout>
      <c:barChart>
        <c:barDir val="col"/>
        <c:grouping val="clustered"/>
        <c:varyColors val="0"/>
        <c:ser>
          <c:idx val="0"/>
          <c:order val="0"/>
          <c:tx>
            <c:strRef>
              <c:f>Sheet1!$B$1</c:f>
              <c:strCache>
                <c:ptCount val="1"/>
                <c:pt idx="0">
                  <c:v>1st Essay</c:v>
                </c:pt>
              </c:strCache>
            </c:strRef>
          </c:tx>
          <c:invertIfNegative val="0"/>
          <c:cat>
            <c:numRef>
              <c:f>Sheet1!$A$2:$A$14</c:f>
              <c:numCache>
                <c:formatCode>General</c:formatCode>
                <c:ptCount val="13"/>
                <c:pt idx="0">
                  <c:v>19</c:v>
                </c:pt>
                <c:pt idx="1">
                  <c:v>20</c:v>
                </c:pt>
                <c:pt idx="2">
                  <c:v>21</c:v>
                </c:pt>
                <c:pt idx="3">
                  <c:v>22</c:v>
                </c:pt>
                <c:pt idx="4">
                  <c:v>23</c:v>
                </c:pt>
                <c:pt idx="5">
                  <c:v>24</c:v>
                </c:pt>
                <c:pt idx="6">
                  <c:v>25</c:v>
                </c:pt>
                <c:pt idx="7">
                  <c:v>26</c:v>
                </c:pt>
                <c:pt idx="8">
                  <c:v>27</c:v>
                </c:pt>
                <c:pt idx="9">
                  <c:v>28</c:v>
                </c:pt>
                <c:pt idx="10">
                  <c:v>29</c:v>
                </c:pt>
                <c:pt idx="11">
                  <c:v>30</c:v>
                </c:pt>
                <c:pt idx="12">
                  <c:v>31</c:v>
                </c:pt>
              </c:numCache>
            </c:numRef>
          </c:cat>
          <c:val>
            <c:numRef>
              <c:f>Sheet1!$B$2:$B$14</c:f>
              <c:numCache>
                <c:formatCode>General</c:formatCode>
                <c:ptCount val="13"/>
                <c:pt idx="0">
                  <c:v>1</c:v>
                </c:pt>
                <c:pt idx="1">
                  <c:v>1</c:v>
                </c:pt>
                <c:pt idx="2">
                  <c:v>2</c:v>
                </c:pt>
                <c:pt idx="3">
                  <c:v>2</c:v>
                </c:pt>
                <c:pt idx="4">
                  <c:v>1</c:v>
                </c:pt>
                <c:pt idx="5">
                  <c:v>5</c:v>
                </c:pt>
                <c:pt idx="6">
                  <c:v>4</c:v>
                </c:pt>
                <c:pt idx="7">
                  <c:v>2</c:v>
                </c:pt>
                <c:pt idx="8">
                  <c:v>1</c:v>
                </c:pt>
                <c:pt idx="9">
                  <c:v>0</c:v>
                </c:pt>
                <c:pt idx="10">
                  <c:v>0</c:v>
                </c:pt>
                <c:pt idx="11">
                  <c:v>0</c:v>
                </c:pt>
                <c:pt idx="12">
                  <c:v>0</c:v>
                </c:pt>
              </c:numCache>
            </c:numRef>
          </c:val>
        </c:ser>
        <c:ser>
          <c:idx val="1"/>
          <c:order val="1"/>
          <c:tx>
            <c:strRef>
              <c:f>Sheet1!$C$1</c:f>
              <c:strCache>
                <c:ptCount val="1"/>
                <c:pt idx="0">
                  <c:v>2nd Essay</c:v>
                </c:pt>
              </c:strCache>
            </c:strRef>
          </c:tx>
          <c:invertIfNegative val="0"/>
          <c:cat>
            <c:numRef>
              <c:f>Sheet1!$A$2:$A$14</c:f>
              <c:numCache>
                <c:formatCode>General</c:formatCode>
                <c:ptCount val="13"/>
                <c:pt idx="0">
                  <c:v>19</c:v>
                </c:pt>
                <c:pt idx="1">
                  <c:v>20</c:v>
                </c:pt>
                <c:pt idx="2">
                  <c:v>21</c:v>
                </c:pt>
                <c:pt idx="3">
                  <c:v>22</c:v>
                </c:pt>
                <c:pt idx="4">
                  <c:v>23</c:v>
                </c:pt>
                <c:pt idx="5">
                  <c:v>24</c:v>
                </c:pt>
                <c:pt idx="6">
                  <c:v>25</c:v>
                </c:pt>
                <c:pt idx="7">
                  <c:v>26</c:v>
                </c:pt>
                <c:pt idx="8">
                  <c:v>27</c:v>
                </c:pt>
                <c:pt idx="9">
                  <c:v>28</c:v>
                </c:pt>
                <c:pt idx="10">
                  <c:v>29</c:v>
                </c:pt>
                <c:pt idx="11">
                  <c:v>30</c:v>
                </c:pt>
                <c:pt idx="12">
                  <c:v>31</c:v>
                </c:pt>
              </c:numCache>
            </c:numRef>
          </c:cat>
          <c:val>
            <c:numRef>
              <c:f>Sheet1!$C$2:$C$14</c:f>
              <c:numCache>
                <c:formatCode>General</c:formatCode>
                <c:ptCount val="13"/>
                <c:pt idx="0">
                  <c:v>1</c:v>
                </c:pt>
                <c:pt idx="1">
                  <c:v>0</c:v>
                </c:pt>
                <c:pt idx="2">
                  <c:v>1</c:v>
                </c:pt>
                <c:pt idx="3">
                  <c:v>3</c:v>
                </c:pt>
                <c:pt idx="4">
                  <c:v>3</c:v>
                </c:pt>
                <c:pt idx="5">
                  <c:v>4</c:v>
                </c:pt>
                <c:pt idx="6">
                  <c:v>5</c:v>
                </c:pt>
                <c:pt idx="7">
                  <c:v>1</c:v>
                </c:pt>
                <c:pt idx="8">
                  <c:v>1</c:v>
                </c:pt>
                <c:pt idx="9">
                  <c:v>0</c:v>
                </c:pt>
                <c:pt idx="10">
                  <c:v>1</c:v>
                </c:pt>
                <c:pt idx="11">
                  <c:v>0</c:v>
                </c:pt>
                <c:pt idx="12">
                  <c:v>0</c:v>
                </c:pt>
              </c:numCache>
            </c:numRef>
          </c:val>
        </c:ser>
        <c:ser>
          <c:idx val="2"/>
          <c:order val="2"/>
          <c:tx>
            <c:strRef>
              <c:f>Sheet1!$D$1</c:f>
              <c:strCache>
                <c:ptCount val="1"/>
                <c:pt idx="0">
                  <c:v>Final Essay</c:v>
                </c:pt>
              </c:strCache>
            </c:strRef>
          </c:tx>
          <c:invertIfNegative val="0"/>
          <c:cat>
            <c:numRef>
              <c:f>Sheet1!$A$2:$A$14</c:f>
              <c:numCache>
                <c:formatCode>General</c:formatCode>
                <c:ptCount val="13"/>
                <c:pt idx="0">
                  <c:v>19</c:v>
                </c:pt>
                <c:pt idx="1">
                  <c:v>20</c:v>
                </c:pt>
                <c:pt idx="2">
                  <c:v>21</c:v>
                </c:pt>
                <c:pt idx="3">
                  <c:v>22</c:v>
                </c:pt>
                <c:pt idx="4">
                  <c:v>23</c:v>
                </c:pt>
                <c:pt idx="5">
                  <c:v>24</c:v>
                </c:pt>
                <c:pt idx="6">
                  <c:v>25</c:v>
                </c:pt>
                <c:pt idx="7">
                  <c:v>26</c:v>
                </c:pt>
                <c:pt idx="8">
                  <c:v>27</c:v>
                </c:pt>
                <c:pt idx="9">
                  <c:v>28</c:v>
                </c:pt>
                <c:pt idx="10">
                  <c:v>29</c:v>
                </c:pt>
                <c:pt idx="11">
                  <c:v>30</c:v>
                </c:pt>
                <c:pt idx="12">
                  <c:v>31</c:v>
                </c:pt>
              </c:numCache>
            </c:numRef>
          </c:cat>
          <c:val>
            <c:numRef>
              <c:f>Sheet1!$D$2:$D$14</c:f>
              <c:numCache>
                <c:formatCode>General</c:formatCode>
                <c:ptCount val="13"/>
                <c:pt idx="0">
                  <c:v>1</c:v>
                </c:pt>
                <c:pt idx="1">
                  <c:v>0</c:v>
                </c:pt>
                <c:pt idx="2">
                  <c:v>0</c:v>
                </c:pt>
                <c:pt idx="3">
                  <c:v>0</c:v>
                </c:pt>
                <c:pt idx="4">
                  <c:v>0</c:v>
                </c:pt>
                <c:pt idx="5">
                  <c:v>0</c:v>
                </c:pt>
                <c:pt idx="6">
                  <c:v>2</c:v>
                </c:pt>
                <c:pt idx="7">
                  <c:v>4</c:v>
                </c:pt>
                <c:pt idx="8">
                  <c:v>0</c:v>
                </c:pt>
                <c:pt idx="9">
                  <c:v>4</c:v>
                </c:pt>
                <c:pt idx="10">
                  <c:v>5</c:v>
                </c:pt>
                <c:pt idx="11">
                  <c:v>1</c:v>
                </c:pt>
                <c:pt idx="12">
                  <c:v>2</c:v>
                </c:pt>
              </c:numCache>
            </c:numRef>
          </c:val>
        </c:ser>
        <c:dLbls>
          <c:showLegendKey val="0"/>
          <c:showVal val="0"/>
          <c:showCatName val="0"/>
          <c:showSerName val="0"/>
          <c:showPercent val="0"/>
          <c:showBubbleSize val="0"/>
        </c:dLbls>
        <c:gapWidth val="150"/>
        <c:axId val="41854464"/>
        <c:axId val="41856000"/>
      </c:barChart>
      <c:catAx>
        <c:axId val="41854464"/>
        <c:scaling>
          <c:orientation val="minMax"/>
        </c:scaling>
        <c:delete val="0"/>
        <c:axPos val="b"/>
        <c:numFmt formatCode="General" sourceLinked="1"/>
        <c:majorTickMark val="out"/>
        <c:minorTickMark val="none"/>
        <c:tickLblPos val="nextTo"/>
        <c:crossAx val="41856000"/>
        <c:crosses val="autoZero"/>
        <c:auto val="1"/>
        <c:lblAlgn val="ctr"/>
        <c:lblOffset val="100"/>
        <c:noMultiLvlLbl val="0"/>
      </c:catAx>
      <c:valAx>
        <c:axId val="41856000"/>
        <c:scaling>
          <c:orientation val="minMax"/>
        </c:scaling>
        <c:delete val="0"/>
        <c:axPos val="l"/>
        <c:majorGridlines/>
        <c:numFmt formatCode="General" sourceLinked="1"/>
        <c:majorTickMark val="out"/>
        <c:minorTickMark val="none"/>
        <c:tickLblPos val="nextTo"/>
        <c:crossAx val="41854464"/>
        <c:crosses val="autoZero"/>
        <c:crossBetween val="between"/>
      </c:valAx>
    </c:plotArea>
    <c:legend>
      <c:legendPos val="r"/>
      <c:layout/>
      <c:overlay val="0"/>
    </c:legend>
    <c:plotVisOnly val="1"/>
    <c:dispBlanksAs val="gap"/>
    <c:showDLblsOverMax val="0"/>
  </c:chart>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531541-A343-4FCD-ACBE-55696DF4F141}"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3747932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31541-A343-4FCD-ACBE-55696DF4F141}"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1857913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31541-A343-4FCD-ACBE-55696DF4F141}"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252410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31541-A343-4FCD-ACBE-55696DF4F141}"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14585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531541-A343-4FCD-ACBE-55696DF4F141}"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3675396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531541-A343-4FCD-ACBE-55696DF4F141}"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1696066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531541-A343-4FCD-ACBE-55696DF4F141}" type="datetimeFigureOut">
              <a:rPr lang="en-US" smtClean="0"/>
              <a:t>5/8/2014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1303183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531541-A343-4FCD-ACBE-55696DF4F141}" type="datetimeFigureOut">
              <a:rPr lang="en-US" smtClean="0"/>
              <a:t>5/8/2014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641411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31541-A343-4FCD-ACBE-55696DF4F141}" type="datetimeFigureOut">
              <a:rPr lang="en-US" smtClean="0"/>
              <a:t>5/8/2014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13791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31541-A343-4FCD-ACBE-55696DF4F141}"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109763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31541-A343-4FCD-ACBE-55696DF4F141}"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CDDFAB-2144-43C7-92F0-02F6797635EA}" type="slidenum">
              <a:rPr lang="en-US" smtClean="0"/>
              <a:t>‹#›</a:t>
            </a:fld>
            <a:endParaRPr lang="en-US"/>
          </a:p>
        </p:txBody>
      </p:sp>
    </p:spTree>
    <p:extLst>
      <p:ext uri="{BB962C8B-B14F-4D97-AF65-F5344CB8AC3E}">
        <p14:creationId xmlns:p14="http://schemas.microsoft.com/office/powerpoint/2010/main" val="817092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31541-A343-4FCD-ACBE-55696DF4F141}" type="datetimeFigureOut">
              <a:rPr lang="en-US" smtClean="0"/>
              <a:t>5/8/2014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CDDFAB-2144-43C7-92F0-02F6797635EA}" type="slidenum">
              <a:rPr lang="en-US" smtClean="0"/>
              <a:t>‹#›</a:t>
            </a:fld>
            <a:endParaRPr lang="en-US"/>
          </a:p>
        </p:txBody>
      </p:sp>
    </p:spTree>
    <p:extLst>
      <p:ext uri="{BB962C8B-B14F-4D97-AF65-F5344CB8AC3E}">
        <p14:creationId xmlns:p14="http://schemas.microsoft.com/office/powerpoint/2010/main" val="2700530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Spring 2014 SMART Goal</a:t>
            </a:r>
            <a:endParaRPr lang="en-US" dirty="0"/>
          </a:p>
        </p:txBody>
      </p:sp>
      <p:sp>
        <p:nvSpPr>
          <p:cNvPr id="3" name="Subtitle 2"/>
          <p:cNvSpPr>
            <a:spLocks noGrp="1"/>
          </p:cNvSpPr>
          <p:nvPr>
            <p:ph type="subTitle" idx="1"/>
          </p:nvPr>
        </p:nvSpPr>
        <p:spPr/>
        <p:txBody>
          <a:bodyPr/>
          <a:lstStyle/>
          <a:p>
            <a:r>
              <a:rPr lang="en-US" dirty="0" smtClean="0"/>
              <a:t>Ben Spiers</a:t>
            </a:r>
            <a:endParaRPr lang="en-US" dirty="0"/>
          </a:p>
        </p:txBody>
      </p:sp>
    </p:spTree>
    <p:extLst>
      <p:ext uri="{BB962C8B-B14F-4D97-AF65-F5344CB8AC3E}">
        <p14:creationId xmlns:p14="http://schemas.microsoft.com/office/powerpoint/2010/main" val="1270886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Mid-Term Chart</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0377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Essay</a:t>
            </a:r>
            <a:endParaRPr lang="en-US" dirty="0"/>
          </a:p>
        </p:txBody>
      </p:sp>
      <p:sp>
        <p:nvSpPr>
          <p:cNvPr id="3" name="Content Placeholder 2"/>
          <p:cNvSpPr>
            <a:spLocks noGrp="1"/>
          </p:cNvSpPr>
          <p:nvPr>
            <p:ph idx="1"/>
          </p:nvPr>
        </p:nvSpPr>
        <p:spPr/>
        <p:txBody>
          <a:bodyPr/>
          <a:lstStyle/>
          <a:p>
            <a:pPr marL="0" indent="0">
              <a:buNone/>
            </a:pPr>
            <a:r>
              <a:rPr lang="en-US" b="1" dirty="0"/>
              <a:t>Persuasive Essay: </a:t>
            </a:r>
            <a:r>
              <a:rPr lang="en-US" dirty="0"/>
              <a:t>On this sheet of paper or typed up, write a 1-2 paragraph essay on what you believe to be the most significant invention from the Westward Expansion time period.  Your choices are the steam locomotive, steamboat, mechanical reaper, or cotton gin.  There is not a correct answer, as the key here is to support your answer with evidence.</a:t>
            </a:r>
          </a:p>
          <a:p>
            <a:pPr marL="0" indent="0">
              <a:buNone/>
            </a:pPr>
            <a:endParaRPr lang="en-US" dirty="0"/>
          </a:p>
        </p:txBody>
      </p:sp>
    </p:spTree>
    <p:extLst>
      <p:ext uri="{BB962C8B-B14F-4D97-AF65-F5344CB8AC3E}">
        <p14:creationId xmlns:p14="http://schemas.microsoft.com/office/powerpoint/2010/main" val="113454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Data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Scores ranged from 19 to 31</a:t>
            </a:r>
          </a:p>
          <a:p>
            <a:r>
              <a:rPr lang="en-US" dirty="0"/>
              <a:t>Number of students with a Proficient Score of 24 or above: </a:t>
            </a:r>
            <a:r>
              <a:rPr lang="en-US" b="1" dirty="0"/>
              <a:t>18 (90</a:t>
            </a:r>
            <a:r>
              <a:rPr lang="en-US" b="1" dirty="0" smtClean="0"/>
              <a:t>%)</a:t>
            </a:r>
            <a:endParaRPr lang="en-US" b="1" dirty="0"/>
          </a:p>
          <a:p>
            <a:r>
              <a:rPr lang="en-US" dirty="0"/>
              <a:t>Number of students with an Exemplary Score of 28 or above: </a:t>
            </a:r>
            <a:r>
              <a:rPr lang="en-US" b="1" dirty="0"/>
              <a:t>12 (60</a:t>
            </a:r>
            <a:r>
              <a:rPr lang="en-US" b="1" dirty="0" smtClean="0"/>
              <a:t>%)</a:t>
            </a:r>
            <a:endParaRPr lang="en-US" b="1" dirty="0"/>
          </a:p>
          <a:p>
            <a:r>
              <a:rPr lang="en-US" dirty="0"/>
              <a:t>Number of students with an Improved Score from their 1st Essay: </a:t>
            </a:r>
            <a:r>
              <a:rPr lang="en-US" b="1" dirty="0"/>
              <a:t>19 (95</a:t>
            </a:r>
            <a:r>
              <a:rPr lang="en-US" b="1" dirty="0" smtClean="0"/>
              <a:t>%)</a:t>
            </a:r>
          </a:p>
          <a:p>
            <a:r>
              <a:rPr lang="en-US" dirty="0" smtClean="0"/>
              <a:t>Final scores might have improved in part from class having a lot of knowledge from the Invention Project</a:t>
            </a:r>
            <a:endParaRPr lang="en-US" dirty="0"/>
          </a:p>
          <a:p>
            <a:endParaRPr lang="en-US" dirty="0"/>
          </a:p>
        </p:txBody>
      </p:sp>
    </p:spTree>
    <p:extLst>
      <p:ext uri="{BB962C8B-B14F-4D97-AF65-F5344CB8AC3E}">
        <p14:creationId xmlns:p14="http://schemas.microsoft.com/office/powerpoint/2010/main" val="2620765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Data Chart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2174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Goal Accomplished?</a:t>
            </a:r>
            <a:endParaRPr lang="en-US" dirty="0"/>
          </a:p>
        </p:txBody>
      </p:sp>
      <p:sp>
        <p:nvSpPr>
          <p:cNvPr id="3" name="Content Placeholder 2"/>
          <p:cNvSpPr>
            <a:spLocks noGrp="1"/>
          </p:cNvSpPr>
          <p:nvPr>
            <p:ph idx="1"/>
          </p:nvPr>
        </p:nvSpPr>
        <p:spPr/>
        <p:txBody>
          <a:bodyPr>
            <a:normAutofit/>
          </a:bodyPr>
          <a:lstStyle/>
          <a:p>
            <a:r>
              <a:rPr lang="en-US" dirty="0" smtClean="0"/>
              <a:t>According to VDOE I had </a:t>
            </a:r>
            <a:r>
              <a:rPr lang="en-US" dirty="0"/>
              <a:t>an </a:t>
            </a:r>
            <a:r>
              <a:rPr lang="en-US" dirty="0" smtClean="0"/>
              <a:t>Exemplary rating</a:t>
            </a:r>
          </a:p>
          <a:p>
            <a:r>
              <a:rPr lang="en-US" dirty="0" smtClean="0"/>
              <a:t>I only met one out of me three SMART Goals</a:t>
            </a:r>
          </a:p>
          <a:p>
            <a:endParaRPr lang="en-US" dirty="0"/>
          </a:p>
          <a:p>
            <a:pPr marL="0" indent="0">
              <a:buNone/>
            </a:pPr>
            <a:r>
              <a:rPr lang="en-US" sz="2600" dirty="0"/>
              <a:t>For the next month, 100% of my students will make measurable progress in writing persuasive essays.  By late April 2014 every student will increase their overall score by at least one point.  By late April 75% percent of my students will have an overall score of at least twenty-four on their persuasive essays.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525198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Used to Help Students</a:t>
            </a:r>
            <a:endParaRPr lang="en-US" dirty="0"/>
          </a:p>
        </p:txBody>
      </p:sp>
      <p:sp>
        <p:nvSpPr>
          <p:cNvPr id="3" name="Content Placeholder 2"/>
          <p:cNvSpPr>
            <a:spLocks noGrp="1"/>
          </p:cNvSpPr>
          <p:nvPr>
            <p:ph idx="1"/>
          </p:nvPr>
        </p:nvSpPr>
        <p:spPr/>
        <p:txBody>
          <a:bodyPr/>
          <a:lstStyle/>
          <a:p>
            <a:r>
              <a:rPr lang="en-US" dirty="0" smtClean="0"/>
              <a:t>Rubric</a:t>
            </a:r>
          </a:p>
          <a:p>
            <a:r>
              <a:rPr lang="en-US" dirty="0" smtClean="0"/>
              <a:t>Written Feedback on Essays</a:t>
            </a:r>
          </a:p>
          <a:p>
            <a:r>
              <a:rPr lang="en-US" dirty="0" smtClean="0"/>
              <a:t>Went over essay before they were handed out</a:t>
            </a:r>
          </a:p>
          <a:p>
            <a:r>
              <a:rPr lang="en-US" dirty="0" smtClean="0"/>
              <a:t>Went over strategies to improve essay scores</a:t>
            </a:r>
            <a:endParaRPr lang="en-US" dirty="0"/>
          </a:p>
        </p:txBody>
      </p:sp>
    </p:spTree>
    <p:extLst>
      <p:ext uri="{BB962C8B-B14F-4D97-AF65-F5344CB8AC3E}">
        <p14:creationId xmlns:p14="http://schemas.microsoft.com/office/powerpoint/2010/main" val="2499047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My SMART Goal may have been too easy</a:t>
            </a:r>
          </a:p>
          <a:p>
            <a:r>
              <a:rPr lang="en-US" dirty="0" smtClean="0"/>
              <a:t>SMART Goals take a full year to implement effectively</a:t>
            </a:r>
          </a:p>
          <a:p>
            <a:r>
              <a:rPr lang="en-US" dirty="0" smtClean="0"/>
              <a:t>Needed more time to go over essays with students and class</a:t>
            </a:r>
          </a:p>
          <a:p>
            <a:r>
              <a:rPr lang="en-US" dirty="0" smtClean="0"/>
              <a:t>Need to improve my English content knowledge</a:t>
            </a:r>
          </a:p>
          <a:p>
            <a:r>
              <a:rPr lang="en-US" dirty="0" smtClean="0"/>
              <a:t>Students are better prepared for future essays in Social Studies and other subjects as a result of my SMART Goal Assignments</a:t>
            </a:r>
            <a:endParaRPr lang="en-US" dirty="0"/>
          </a:p>
        </p:txBody>
      </p:sp>
      <p:sp>
        <p:nvSpPr>
          <p:cNvPr id="4" name="Arc 3"/>
          <p:cNvSpPr/>
          <p:nvPr/>
        </p:nvSpPr>
        <p:spPr>
          <a:xfrm>
            <a:off x="7772400" y="2895600"/>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20566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a:t>
            </a:r>
            <a:endParaRPr lang="en-US" dirty="0"/>
          </a:p>
        </p:txBody>
      </p:sp>
      <p:sp>
        <p:nvSpPr>
          <p:cNvPr id="3" name="Content Placeholder 2"/>
          <p:cNvSpPr>
            <a:spLocks noGrp="1"/>
          </p:cNvSpPr>
          <p:nvPr>
            <p:ph idx="1"/>
          </p:nvPr>
        </p:nvSpPr>
        <p:spPr/>
        <p:txBody>
          <a:bodyPr/>
          <a:lstStyle/>
          <a:p>
            <a:r>
              <a:rPr lang="en-US" dirty="0" smtClean="0"/>
              <a:t>6</a:t>
            </a:r>
            <a:r>
              <a:rPr lang="en-US" baseline="30000" dirty="0" smtClean="0"/>
              <a:t>th</a:t>
            </a:r>
            <a:r>
              <a:rPr lang="en-US" dirty="0" smtClean="0"/>
              <a:t> Grade US History to 1865</a:t>
            </a:r>
          </a:p>
          <a:p>
            <a:r>
              <a:rPr lang="en-US" dirty="0" smtClean="0"/>
              <a:t>6</a:t>
            </a:r>
            <a:r>
              <a:rPr lang="en-US" baseline="30000" dirty="0" smtClean="0"/>
              <a:t>th</a:t>
            </a:r>
            <a:r>
              <a:rPr lang="en-US" dirty="0" smtClean="0"/>
              <a:t> Period Class Only</a:t>
            </a:r>
          </a:p>
          <a:p>
            <a:r>
              <a:rPr lang="en-US" dirty="0" smtClean="0"/>
              <a:t>Mainly in charge of Westward Expansion Unit</a:t>
            </a:r>
          </a:p>
          <a:p>
            <a:r>
              <a:rPr lang="en-US" dirty="0" smtClean="0"/>
              <a:t>Three Persuasive Essays</a:t>
            </a:r>
          </a:p>
          <a:p>
            <a:r>
              <a:rPr lang="en-US" dirty="0" smtClean="0"/>
              <a:t>Essays given out over a six week time period</a:t>
            </a:r>
          </a:p>
          <a:p>
            <a:r>
              <a:rPr lang="en-US" dirty="0" smtClean="0"/>
              <a:t>Students given full credit for turning in completed essays on time</a:t>
            </a:r>
          </a:p>
          <a:p>
            <a:endParaRPr lang="en-US" dirty="0"/>
          </a:p>
        </p:txBody>
      </p:sp>
    </p:spTree>
    <p:extLst>
      <p:ext uri="{BB962C8B-B14F-4D97-AF65-F5344CB8AC3E}">
        <p14:creationId xmlns:p14="http://schemas.microsoft.com/office/powerpoint/2010/main" val="1984433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Essay</a:t>
            </a:r>
            <a:endParaRPr lang="en-US" dirty="0"/>
          </a:p>
        </p:txBody>
      </p:sp>
      <p:sp>
        <p:nvSpPr>
          <p:cNvPr id="3" name="Content Placeholder 2"/>
          <p:cNvSpPr>
            <a:spLocks noGrp="1"/>
          </p:cNvSpPr>
          <p:nvPr>
            <p:ph idx="1"/>
          </p:nvPr>
        </p:nvSpPr>
        <p:spPr/>
        <p:txBody>
          <a:bodyPr/>
          <a:lstStyle/>
          <a:p>
            <a:pPr marL="0" indent="0">
              <a:buNone/>
            </a:pPr>
            <a:r>
              <a:rPr lang="en-US" b="1" dirty="0"/>
              <a:t>Persuasive Essay:  </a:t>
            </a:r>
            <a:r>
              <a:rPr lang="en-US" dirty="0"/>
              <a:t>Out of the first five Presidents we studied as a class last unit, which one do you believe had the biggest impact on American History?  Write a 1-2 paragraph response, </a:t>
            </a:r>
            <a:r>
              <a:rPr lang="en-US" dirty="0" smtClean="0"/>
              <a:t>at </a:t>
            </a:r>
            <a:r>
              <a:rPr lang="en-US" dirty="0"/>
              <a:t>the bottom half of this page or typed on a computer.  There is not a right answer, as the key is to provide strong evidence for why you believe which President had the biggest impact on American History.</a:t>
            </a:r>
          </a:p>
          <a:p>
            <a:pPr marL="0" indent="0">
              <a:buNone/>
            </a:pPr>
            <a:endParaRPr lang="en-US" dirty="0"/>
          </a:p>
        </p:txBody>
      </p:sp>
    </p:spTree>
    <p:extLst>
      <p:ext uri="{BB962C8B-B14F-4D97-AF65-F5344CB8AC3E}">
        <p14:creationId xmlns:p14="http://schemas.microsoft.com/office/powerpoint/2010/main" val="2628675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 Rubric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Out of 32 Points</a:t>
            </a:r>
          </a:p>
          <a:p>
            <a:r>
              <a:rPr lang="en-US" dirty="0" smtClean="0"/>
              <a:t>Eight categories worth four points each:</a:t>
            </a:r>
          </a:p>
          <a:p>
            <a:pPr marL="0" indent="0">
              <a:buNone/>
            </a:pPr>
            <a:r>
              <a:rPr lang="en-US" dirty="0" smtClean="0"/>
              <a:t>1.</a:t>
            </a:r>
            <a:r>
              <a:rPr lang="en-US" sz="2800" dirty="0" smtClean="0"/>
              <a:t>Position Statement </a:t>
            </a:r>
          </a:p>
          <a:p>
            <a:pPr marL="0" indent="0">
              <a:buNone/>
            </a:pPr>
            <a:r>
              <a:rPr lang="en-US" sz="2800" dirty="0" smtClean="0"/>
              <a:t>2. Support </a:t>
            </a:r>
            <a:r>
              <a:rPr lang="en-US" sz="2800" dirty="0"/>
              <a:t>for </a:t>
            </a:r>
            <a:r>
              <a:rPr lang="en-US" sz="2800" dirty="0" smtClean="0"/>
              <a:t>Position,</a:t>
            </a:r>
          </a:p>
          <a:p>
            <a:pPr marL="0" indent="0">
              <a:buNone/>
            </a:pPr>
            <a:r>
              <a:rPr lang="en-US" sz="2800" dirty="0" smtClean="0"/>
              <a:t>3. Evidence </a:t>
            </a:r>
            <a:r>
              <a:rPr lang="en-US" sz="2800" dirty="0"/>
              <a:t>and </a:t>
            </a:r>
            <a:r>
              <a:rPr lang="en-US" sz="2800" dirty="0" smtClean="0"/>
              <a:t>Examples</a:t>
            </a:r>
          </a:p>
          <a:p>
            <a:pPr marL="0" indent="0">
              <a:buNone/>
            </a:pPr>
            <a:r>
              <a:rPr lang="en-US" sz="2800" dirty="0" smtClean="0"/>
              <a:t>4. Accuracy</a:t>
            </a:r>
          </a:p>
          <a:p>
            <a:pPr marL="0" indent="0">
              <a:buNone/>
            </a:pPr>
            <a:r>
              <a:rPr lang="en-US" sz="2800" dirty="0" smtClean="0"/>
              <a:t>5. Sequencing</a:t>
            </a:r>
          </a:p>
          <a:p>
            <a:pPr marL="0" indent="0">
              <a:buNone/>
            </a:pPr>
            <a:r>
              <a:rPr lang="en-US" sz="2800" dirty="0" smtClean="0"/>
              <a:t>6. Sentence Structure</a:t>
            </a:r>
          </a:p>
          <a:p>
            <a:pPr marL="0" indent="0">
              <a:buNone/>
            </a:pPr>
            <a:r>
              <a:rPr lang="en-US" sz="2800" dirty="0" smtClean="0"/>
              <a:t>7. Grammar </a:t>
            </a:r>
            <a:r>
              <a:rPr lang="en-US" sz="2800" dirty="0"/>
              <a:t>&amp; </a:t>
            </a:r>
            <a:r>
              <a:rPr lang="en-US" sz="2800" dirty="0" smtClean="0"/>
              <a:t>Spelling  </a:t>
            </a:r>
          </a:p>
          <a:p>
            <a:pPr marL="0" indent="0">
              <a:buNone/>
            </a:pPr>
            <a:r>
              <a:rPr lang="en-US" sz="2800" dirty="0" smtClean="0"/>
              <a:t>8. Capitalization </a:t>
            </a:r>
            <a:r>
              <a:rPr lang="en-US" sz="2800" dirty="0"/>
              <a:t>&amp; Punctuation</a:t>
            </a:r>
          </a:p>
        </p:txBody>
      </p:sp>
    </p:spTree>
    <p:extLst>
      <p:ext uri="{BB962C8B-B14F-4D97-AF65-F5344CB8AC3E}">
        <p14:creationId xmlns:p14="http://schemas.microsoft.com/office/powerpoint/2010/main" val="1743996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Baseline Data</a:t>
            </a:r>
            <a:endParaRPr lang="en-US" dirty="0"/>
          </a:p>
        </p:txBody>
      </p:sp>
      <p:sp>
        <p:nvSpPr>
          <p:cNvPr id="3" name="Content Placeholder 2"/>
          <p:cNvSpPr>
            <a:spLocks noGrp="1"/>
          </p:cNvSpPr>
          <p:nvPr>
            <p:ph idx="1"/>
          </p:nvPr>
        </p:nvSpPr>
        <p:spPr/>
        <p:txBody>
          <a:bodyPr/>
          <a:lstStyle/>
          <a:p>
            <a:r>
              <a:rPr lang="en-US" dirty="0" smtClean="0"/>
              <a:t>Scores ranged from 19 to 27</a:t>
            </a:r>
          </a:p>
          <a:p>
            <a:r>
              <a:rPr lang="en-US" dirty="0"/>
              <a:t>Number of students with a Proficient Score of 24 or above</a:t>
            </a:r>
            <a:r>
              <a:rPr lang="en-US" b="1" dirty="0"/>
              <a:t>: 13 (65</a:t>
            </a:r>
            <a:r>
              <a:rPr lang="en-US" b="1" dirty="0" smtClean="0"/>
              <a:t>%)</a:t>
            </a:r>
            <a:endParaRPr lang="en-US" b="1" dirty="0"/>
          </a:p>
          <a:p>
            <a:r>
              <a:rPr lang="en-US" dirty="0"/>
              <a:t>Number of students with an Exemplary Score of 28 or above: </a:t>
            </a:r>
            <a:r>
              <a:rPr lang="en-US" b="1" dirty="0"/>
              <a:t>0 (0%)</a:t>
            </a:r>
          </a:p>
          <a:p>
            <a:endParaRPr lang="en-US" dirty="0"/>
          </a:p>
        </p:txBody>
      </p:sp>
    </p:spTree>
    <p:extLst>
      <p:ext uri="{BB962C8B-B14F-4D97-AF65-F5344CB8AC3E}">
        <p14:creationId xmlns:p14="http://schemas.microsoft.com/office/powerpoint/2010/main" val="1566783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Baseline Data Chart</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40062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Goal</a:t>
            </a:r>
            <a:endParaRPr lang="en-US" dirty="0"/>
          </a:p>
        </p:txBody>
      </p:sp>
      <p:sp>
        <p:nvSpPr>
          <p:cNvPr id="3" name="Content Placeholder 2"/>
          <p:cNvSpPr>
            <a:spLocks noGrp="1"/>
          </p:cNvSpPr>
          <p:nvPr>
            <p:ph idx="1"/>
          </p:nvPr>
        </p:nvSpPr>
        <p:spPr/>
        <p:txBody>
          <a:bodyPr/>
          <a:lstStyle/>
          <a:p>
            <a:pPr marL="0" indent="0">
              <a:buNone/>
            </a:pPr>
            <a:r>
              <a:rPr lang="en-US" dirty="0"/>
              <a:t>For the next month, 100% of my students will make measurable progress in writing persuasive essays.  By late April 2014 every student will increase their overall score by at least one point.  By late April 75% percent of my students will have an overall score of at least twenty-four on their persuasive essays. </a:t>
            </a:r>
          </a:p>
        </p:txBody>
      </p:sp>
    </p:spTree>
    <p:extLst>
      <p:ext uri="{BB962C8B-B14F-4D97-AF65-F5344CB8AC3E}">
        <p14:creationId xmlns:p14="http://schemas.microsoft.com/office/powerpoint/2010/main" val="3712053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Mid-Term Essay</a:t>
            </a:r>
            <a:endParaRPr lang="en-US" dirty="0"/>
          </a:p>
        </p:txBody>
      </p:sp>
      <p:sp>
        <p:nvSpPr>
          <p:cNvPr id="3" name="Content Placeholder 2"/>
          <p:cNvSpPr>
            <a:spLocks noGrp="1"/>
          </p:cNvSpPr>
          <p:nvPr>
            <p:ph idx="1"/>
          </p:nvPr>
        </p:nvSpPr>
        <p:spPr/>
        <p:txBody>
          <a:bodyPr/>
          <a:lstStyle/>
          <a:p>
            <a:pPr marL="0" indent="0">
              <a:buNone/>
            </a:pPr>
            <a:r>
              <a:rPr lang="en-US" b="1" dirty="0"/>
              <a:t>Persuasive Essay:  </a:t>
            </a:r>
            <a:r>
              <a:rPr lang="en-US" dirty="0"/>
              <a:t>In 1-2 Paragraphs, argue whether you believe the abolitionist movement or the women’s suffrage movement had the biggest impact on American history.  You can only choose one event you believe to be the most significant and there is not a wrong answer.  The key here is to explain why you believe the event you choose is most important and support it with evidence. </a:t>
            </a:r>
          </a:p>
        </p:txBody>
      </p:sp>
    </p:spTree>
    <p:extLst>
      <p:ext uri="{BB962C8B-B14F-4D97-AF65-F5344CB8AC3E}">
        <p14:creationId xmlns:p14="http://schemas.microsoft.com/office/powerpoint/2010/main" val="2101614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Mid-Term Data</a:t>
            </a:r>
            <a:endParaRPr lang="en-US" dirty="0"/>
          </a:p>
        </p:txBody>
      </p:sp>
      <p:sp>
        <p:nvSpPr>
          <p:cNvPr id="3" name="Content Placeholder 2"/>
          <p:cNvSpPr>
            <a:spLocks noGrp="1"/>
          </p:cNvSpPr>
          <p:nvPr>
            <p:ph idx="1"/>
          </p:nvPr>
        </p:nvSpPr>
        <p:spPr/>
        <p:txBody>
          <a:bodyPr>
            <a:normAutofit/>
          </a:bodyPr>
          <a:lstStyle/>
          <a:p>
            <a:r>
              <a:rPr lang="en-US" dirty="0" smtClean="0"/>
              <a:t>Scores ranged from 19 to 29</a:t>
            </a:r>
          </a:p>
          <a:p>
            <a:r>
              <a:rPr lang="en-US" dirty="0"/>
              <a:t>Number of students with a Proficient Score of 24 or above: </a:t>
            </a:r>
            <a:r>
              <a:rPr lang="en-US" b="1" dirty="0" smtClean="0"/>
              <a:t>12 (60%)</a:t>
            </a:r>
            <a:endParaRPr lang="en-US" dirty="0"/>
          </a:p>
          <a:p>
            <a:r>
              <a:rPr lang="en-US" dirty="0"/>
              <a:t>Number of students with an Exemplary Score of 28 or above: </a:t>
            </a:r>
            <a:r>
              <a:rPr lang="en-US" b="1" dirty="0"/>
              <a:t>1</a:t>
            </a:r>
            <a:r>
              <a:rPr lang="en-US" b="1" dirty="0" smtClean="0"/>
              <a:t> (5%)</a:t>
            </a:r>
            <a:endParaRPr lang="en-US" dirty="0"/>
          </a:p>
          <a:p>
            <a:r>
              <a:rPr lang="en-US" dirty="0"/>
              <a:t>Number of students with an Improved Score from their 1st Essay: </a:t>
            </a:r>
            <a:r>
              <a:rPr lang="en-US" b="1" dirty="0"/>
              <a:t>7 (35%)</a:t>
            </a:r>
          </a:p>
          <a:p>
            <a:endParaRPr lang="en-US" dirty="0"/>
          </a:p>
          <a:p>
            <a:endParaRPr lang="en-US" dirty="0"/>
          </a:p>
        </p:txBody>
      </p:sp>
    </p:spTree>
    <p:extLst>
      <p:ext uri="{BB962C8B-B14F-4D97-AF65-F5344CB8AC3E}">
        <p14:creationId xmlns:p14="http://schemas.microsoft.com/office/powerpoint/2010/main" val="3243540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96</TotalTime>
  <Words>724</Words>
  <Application>Microsoft Office PowerPoint</Application>
  <PresentationFormat>On-screen Show (4:3)</PresentationFormat>
  <Paragraphs>63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Spring 2014 SMART Goal</vt:lpstr>
      <vt:lpstr>Setting</vt:lpstr>
      <vt:lpstr>First Essay</vt:lpstr>
      <vt:lpstr>Scoring Rubric</vt:lpstr>
      <vt:lpstr>Baseline Data</vt:lpstr>
      <vt:lpstr>Baseline Data Chart</vt:lpstr>
      <vt:lpstr>SMART Goal</vt:lpstr>
      <vt:lpstr>Mid-Term Essay</vt:lpstr>
      <vt:lpstr>Mid-Term Data</vt:lpstr>
      <vt:lpstr>Mid-Term Chart</vt:lpstr>
      <vt:lpstr>Final Essay</vt:lpstr>
      <vt:lpstr>Final Data</vt:lpstr>
      <vt:lpstr>Final Data Chart </vt:lpstr>
      <vt:lpstr>SMART Goal Accomplished?</vt:lpstr>
      <vt:lpstr>Strategies Used to Help Students</vt:lpstr>
      <vt:lpstr>Lessons Learned</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dc:creator>
  <cp:lastModifiedBy>Benjamin</cp:lastModifiedBy>
  <cp:revision>45</cp:revision>
  <dcterms:created xsi:type="dcterms:W3CDTF">2014-05-01T23:15:13Z</dcterms:created>
  <dcterms:modified xsi:type="dcterms:W3CDTF">2014-05-08T19:31:12Z</dcterms:modified>
</cp:coreProperties>
</file>